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Sanchez" charset="1" panose="02000000000000000000"/>
      <p:regular r:id="rId10"/>
    </p:embeddedFont>
    <p:embeddedFont>
      <p:font typeface="Sanchez Italics" charset="1" panose="00000000000000000000"/>
      <p:regular r:id="rId11"/>
    </p:embeddedFont>
    <p:embeddedFont>
      <p:font typeface="League Spartan" charset="1" panose="00000800000000000000"/>
      <p:regular r:id="rId12"/>
    </p:embeddedFont>
    <p:embeddedFont>
      <p:font typeface="Telegraf" charset="1" panose="00000500000000000000"/>
      <p:regular r:id="rId13"/>
    </p:embeddedFont>
    <p:embeddedFont>
      <p:font typeface="Telegraf Bold" charset="1" panose="00000800000000000000"/>
      <p:regular r:id="rId14"/>
    </p:embeddedFont>
    <p:embeddedFont>
      <p:font typeface="Organic" charset="1" panose="000000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slides/slide2.xml" Type="http://schemas.openxmlformats.org/officeDocument/2006/relationships/slide"/><Relationship Id="rId18" Target="slides/slide3.xml" Type="http://schemas.openxmlformats.org/officeDocument/2006/relationships/slide"/><Relationship Id="rId19" Target="slides/slide4.xml" Type="http://schemas.openxmlformats.org/officeDocument/2006/relationships/slide"/><Relationship Id="rId2" Target="presProps.xml" Type="http://schemas.openxmlformats.org/officeDocument/2006/relationships/presProps"/><Relationship Id="rId20" Target="slides/slide5.xml" Type="http://schemas.openxmlformats.org/officeDocument/2006/relationships/slide"/><Relationship Id="rId21" Target="slides/slide6.xml" Type="http://schemas.openxmlformats.org/officeDocument/2006/relationships/slide"/><Relationship Id="rId22" Target="slides/slide7.xml" Type="http://schemas.openxmlformats.org/officeDocument/2006/relationships/slide"/><Relationship Id="rId23" Target="slides/slide8.xml" Type="http://schemas.openxmlformats.org/officeDocument/2006/relationships/slide"/><Relationship Id="rId24" Target="slides/slide9.xml" Type="http://schemas.openxmlformats.org/officeDocument/2006/relationships/slide"/><Relationship Id="rId25" Target="slides/slide10.xml" Type="http://schemas.openxmlformats.org/officeDocument/2006/relationships/slide"/><Relationship Id="rId26" Target="slides/slide11.xml" Type="http://schemas.openxmlformats.org/officeDocument/2006/relationships/slide"/><Relationship Id="rId27" Target="slides/slide12.xml" Type="http://schemas.openxmlformats.org/officeDocument/2006/relationships/slide"/><Relationship Id="rId28" Target="slides/slide13.xml" Type="http://schemas.openxmlformats.org/officeDocument/2006/relationships/slide"/><Relationship Id="rId29" Target="slides/slide14.xml" Type="http://schemas.openxmlformats.org/officeDocument/2006/relationships/slide"/><Relationship Id="rId3" Target="viewProps.xml" Type="http://schemas.openxmlformats.org/officeDocument/2006/relationships/viewProps"/><Relationship Id="rId30" Target="slides/slide15.xml" Type="http://schemas.openxmlformats.org/officeDocument/2006/relationships/slide"/><Relationship Id="rId31" Target="slides/slide16.xml" Type="http://schemas.openxmlformats.org/officeDocument/2006/relationships/slide"/><Relationship Id="rId32" Target="slides/slide17.xml" Type="http://schemas.openxmlformats.org/officeDocument/2006/relationships/slide"/><Relationship Id="rId33" Target="slides/slide18.xml" Type="http://schemas.openxmlformats.org/officeDocument/2006/relationships/slide"/><Relationship Id="rId34" Target="slides/slide19.xml" Type="http://schemas.openxmlformats.org/officeDocument/2006/relationships/slide"/><Relationship Id="rId35" Target="slides/slide20.xml" Type="http://schemas.openxmlformats.org/officeDocument/2006/relationships/slide"/><Relationship Id="rId36" Target="slides/slide21.xml" Type="http://schemas.openxmlformats.org/officeDocument/2006/relationships/slide"/><Relationship Id="rId37" Target="slides/slide22.xml" Type="http://schemas.openxmlformats.org/officeDocument/2006/relationships/slide"/><Relationship Id="rId38" Target="slides/slide23.xml" Type="http://schemas.openxmlformats.org/officeDocument/2006/relationships/slide"/><Relationship Id="rId39" Target="slides/slide24.xml" Type="http://schemas.openxmlformats.org/officeDocument/2006/relationships/slide"/><Relationship Id="rId4" Target="theme/theme1.xml" Type="http://schemas.openxmlformats.org/officeDocument/2006/relationships/theme"/><Relationship Id="rId40" Target="slides/slide25.xml" Type="http://schemas.openxmlformats.org/officeDocument/2006/relationships/slide"/><Relationship Id="rId41" Target="slides/slide26.xml" Type="http://schemas.openxmlformats.org/officeDocument/2006/relationships/slide"/><Relationship Id="rId42" Target="slides/slide27.xml" Type="http://schemas.openxmlformats.org/officeDocument/2006/relationships/slide"/><Relationship Id="rId43" Target="slides/slide28.xml" Type="http://schemas.openxmlformats.org/officeDocument/2006/relationships/slide"/><Relationship Id="rId44" Target="slides/slide29.xml" Type="http://schemas.openxmlformats.org/officeDocument/2006/relationships/slide"/><Relationship Id="rId45" Target="slides/slide30.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VuJpgN1oCxQ" TargetMode="External" Type="http://schemas.openxmlformats.org/officeDocument/2006/relationships/hyperlink"/></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9.png" Type="http://schemas.openxmlformats.org/officeDocument/2006/relationships/image"/><Relationship Id="rId3" Target="../media/image40.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1.png" Type="http://schemas.openxmlformats.org/officeDocument/2006/relationships/image"/><Relationship Id="rId3" Target="../media/image42.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H-Q3zWv0Evw" TargetMode="External" Type="http://schemas.openxmlformats.org/officeDocument/2006/relationships/hyperlink"/></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https://youtu.be/C6noWoS6QXw" TargetMode="External" Type="http://schemas.openxmlformats.org/officeDocument/2006/relationships/hyperlink"/></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3.png" Type="http://schemas.openxmlformats.org/officeDocument/2006/relationships/image"/><Relationship Id="rId3" Target="../media/image44.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5.png" Type="http://schemas.openxmlformats.org/officeDocument/2006/relationships/image"/><Relationship Id="rId3" Target="../media/image4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7.png" Type="http://schemas.openxmlformats.org/officeDocument/2006/relationships/image"/><Relationship Id="rId3" Target="../media/image4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0.png" Type="http://schemas.openxmlformats.org/officeDocument/2006/relationships/image"/><Relationship Id="rId3" Target="../media/image51.sv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png" Type="http://schemas.openxmlformats.org/officeDocument/2006/relationships/image"/><Relationship Id="rId3" Target="../media/image55.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6.png" Type="http://schemas.openxmlformats.org/officeDocument/2006/relationships/image"/><Relationship Id="rId3" Target="../media/image57.svg" Type="http://schemas.openxmlformats.org/officeDocument/2006/relationships/image"/><Relationship Id="rId4" Target="https://www.worlddata.info/developing-countries.php"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8.png" Type="http://schemas.openxmlformats.org/officeDocument/2006/relationships/image"/><Relationship Id="rId3" Target="../media/image59.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602683"/>
            <a:ext cx="4114800" cy="4114800"/>
          </a:xfrm>
          <a:prstGeom prst="rect">
            <a:avLst/>
          </a:prstGeom>
        </p:spPr>
      </p:pic>
      <p:grpSp>
        <p:nvGrpSpPr>
          <p:cNvPr name="Group 3" id="3"/>
          <p:cNvGrpSpPr/>
          <p:nvPr/>
        </p:nvGrpSpPr>
        <p:grpSpPr>
          <a:xfrm rot="0">
            <a:off x="1692963" y="1093014"/>
            <a:ext cx="14902073" cy="4199471"/>
            <a:chOff x="0" y="0"/>
            <a:chExt cx="19869431" cy="5599294"/>
          </a:xfrm>
        </p:grpSpPr>
        <p:sp>
          <p:nvSpPr>
            <p:cNvPr name="TextBox 4" id="4"/>
            <p:cNvSpPr txBox="true"/>
            <p:nvPr/>
          </p:nvSpPr>
          <p:spPr>
            <a:xfrm rot="0">
              <a:off x="0" y="-133350"/>
              <a:ext cx="19869431" cy="5048245"/>
            </a:xfrm>
            <a:prstGeom prst="rect">
              <a:avLst/>
            </a:prstGeom>
          </p:spPr>
          <p:txBody>
            <a:bodyPr anchor="t" rtlCol="false" tIns="0" lIns="0" bIns="0" rIns="0">
              <a:spAutoFit/>
            </a:bodyPr>
            <a:lstStyle/>
            <a:p>
              <a:pPr algn="ctr">
                <a:lnSpc>
                  <a:spcPts val="9730"/>
                </a:lnSpc>
              </a:pPr>
              <a:r>
                <a:rPr lang="en-US" sz="7000" spc="-350">
                  <a:solidFill>
                    <a:srgbClr val="000000"/>
                  </a:solidFill>
                  <a:latin typeface="League Spartan"/>
                </a:rPr>
                <a:t>Economic Growth and/or Economic Development S</a:t>
              </a:r>
              <a:r>
                <a:rPr lang="en-US" sz="7000" spc="-350">
                  <a:solidFill>
                    <a:srgbClr val="000000"/>
                  </a:solidFill>
                  <a:latin typeface="League Spartan"/>
                </a:rPr>
                <a:t>trategies</a:t>
              </a:r>
            </a:p>
            <a:p>
              <a:pPr algn="ctr">
                <a:lnSpc>
                  <a:spcPts val="11120"/>
                </a:lnSpc>
              </a:pPr>
            </a:p>
          </p:txBody>
        </p:sp>
        <p:sp>
          <p:nvSpPr>
            <p:cNvPr name="TextBox 5" id="5"/>
            <p:cNvSpPr txBox="true"/>
            <p:nvPr/>
          </p:nvSpPr>
          <p:spPr>
            <a:xfrm rot="0">
              <a:off x="0" y="5111614"/>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4818827" y="4275734"/>
            <a:ext cx="8650346" cy="558165"/>
          </a:xfrm>
          <a:prstGeom prst="rect">
            <a:avLst/>
          </a:prstGeom>
        </p:spPr>
        <p:txBody>
          <a:bodyPr anchor="t" rtlCol="false" tIns="0" lIns="0" bIns="0" rIns="0">
            <a:spAutoFit/>
          </a:bodyPr>
          <a:lstStyle/>
          <a:p>
            <a:pPr algn="ctr">
              <a:lnSpc>
                <a:spcPts val="4409"/>
              </a:lnSpc>
            </a:pPr>
            <a:r>
              <a:rPr lang="en-US" sz="3150">
                <a:solidFill>
                  <a:srgbClr val="000000"/>
                </a:solidFill>
                <a:latin typeface="Arimo"/>
              </a:rPr>
              <a:t>4.10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VuJpgN1oCxQ"/>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749426"/>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The LifeStraw explained: How it filters water and eradicates disease</a:t>
            </a:r>
          </a:p>
          <a:p>
            <a:pPr algn="ctr">
              <a:lnSpc>
                <a:spcPts val="2799"/>
              </a:lnSpc>
            </a:pPr>
          </a:p>
          <a:p>
            <a:pPr algn="ctr">
              <a:lnSpc>
                <a:spcPts val="2799"/>
              </a:lnSpc>
            </a:pPr>
          </a:p>
          <a:p>
            <a:pPr algn="ctr">
              <a:lnSpc>
                <a:spcPts val="2799"/>
              </a:lnSpc>
            </a:pPr>
            <a:r>
              <a:rPr lang="en-US" sz="1999">
                <a:solidFill>
                  <a:srgbClr val="000000"/>
                </a:solidFill>
                <a:latin typeface="Arimo"/>
              </a:rPr>
              <a:t>CNET</a:t>
            </a:r>
          </a:p>
        </p:txBody>
      </p:sp>
      <p:grpSp>
        <p:nvGrpSpPr>
          <p:cNvPr name="Group 5" id="5"/>
          <p:cNvGrpSpPr/>
          <p:nvPr/>
        </p:nvGrpSpPr>
        <p:grpSpPr>
          <a:xfrm rot="0">
            <a:off x="909878" y="1044038"/>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Social Enterprise Example</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143500"/>
            <a:ext cx="4114800"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Market-Based Policies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241890" y="7263052"/>
            <a:ext cx="4900899" cy="2934413"/>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Market-Based Policies</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681165"/>
            <a:ext cx="17722281" cy="20697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There are several policies designed to encourage competition and efficiency. </a:t>
            </a:r>
          </a:p>
          <a:p>
            <a:pPr marL="604519" indent="-302260" lvl="1">
              <a:lnSpc>
                <a:spcPts val="4087"/>
              </a:lnSpc>
              <a:buFont typeface="Arial"/>
              <a:buChar char="•"/>
            </a:pPr>
            <a:r>
              <a:rPr lang="en-US" sz="2799">
                <a:solidFill>
                  <a:srgbClr val="000000"/>
                </a:solidFill>
                <a:latin typeface="Telegraf"/>
              </a:rPr>
              <a:t> Trade liberalization (already discussed)</a:t>
            </a:r>
          </a:p>
          <a:p>
            <a:pPr marL="604519" indent="-302260" lvl="1">
              <a:lnSpc>
                <a:spcPts val="4087"/>
              </a:lnSpc>
              <a:buFont typeface="Arial"/>
              <a:buChar char="•"/>
            </a:pPr>
            <a:r>
              <a:rPr lang="en-US" sz="2799">
                <a:solidFill>
                  <a:srgbClr val="000000"/>
                </a:solidFill>
                <a:latin typeface="Telegraf"/>
              </a:rPr>
              <a:t>Privatization</a:t>
            </a:r>
          </a:p>
          <a:p>
            <a:pPr marL="604519" indent="-302260" lvl="1">
              <a:lnSpc>
                <a:spcPts val="4087"/>
              </a:lnSpc>
              <a:buFont typeface="Arial"/>
              <a:buChar char="•"/>
            </a:pPr>
            <a:r>
              <a:rPr lang="en-US" sz="2799">
                <a:solidFill>
                  <a:srgbClr val="000000"/>
                </a:solidFill>
                <a:latin typeface="Telegraf"/>
              </a:rPr>
              <a:t>Deregulation</a:t>
            </a:r>
          </a:p>
        </p:txBody>
      </p:sp>
      <p:sp>
        <p:nvSpPr>
          <p:cNvPr name="TextBox 6" id="6"/>
          <p:cNvSpPr txBox="true"/>
          <p:nvPr/>
        </p:nvSpPr>
        <p:spPr>
          <a:xfrm rot="0">
            <a:off x="282859" y="3971756"/>
            <a:ext cx="17722281" cy="2584069"/>
          </a:xfrm>
          <a:prstGeom prst="rect">
            <a:avLst/>
          </a:prstGeom>
        </p:spPr>
        <p:txBody>
          <a:bodyPr anchor="t" rtlCol="false" tIns="0" lIns="0" bIns="0" rIns="0">
            <a:spAutoFit/>
          </a:bodyPr>
          <a:lstStyle/>
          <a:p>
            <a:pPr>
              <a:lnSpc>
                <a:spcPts val="4087"/>
              </a:lnSpc>
            </a:pPr>
            <a:r>
              <a:rPr lang="en-US" sz="2799">
                <a:solidFill>
                  <a:srgbClr val="000000"/>
                </a:solidFill>
                <a:latin typeface="Telegraf Bold"/>
              </a:rPr>
              <a:t>Privatization - </a:t>
            </a:r>
            <a:r>
              <a:rPr lang="en-US" sz="2799">
                <a:solidFill>
                  <a:srgbClr val="000000"/>
                </a:solidFill>
                <a:latin typeface="Telegraf"/>
              </a:rPr>
              <a:t>When government-owned industries are sold to the private owners</a:t>
            </a:r>
          </a:p>
          <a:p>
            <a:pPr marL="604519" indent="-302260" lvl="1">
              <a:lnSpc>
                <a:spcPts val="4087"/>
              </a:lnSpc>
              <a:buFont typeface="Arial"/>
              <a:buChar char="•"/>
            </a:pPr>
            <a:r>
              <a:rPr lang="en-US" sz="2799">
                <a:solidFill>
                  <a:srgbClr val="000000"/>
                </a:solidFill>
                <a:latin typeface="Telegraf"/>
              </a:rPr>
              <a:t>Improves efficiency and promotes competition</a:t>
            </a:r>
          </a:p>
          <a:p>
            <a:pPr marL="604519" indent="-302260" lvl="1">
              <a:lnSpc>
                <a:spcPts val="4087"/>
              </a:lnSpc>
              <a:buFont typeface="Arial"/>
              <a:buChar char="•"/>
            </a:pPr>
            <a:r>
              <a:rPr lang="en-US" sz="2799">
                <a:solidFill>
                  <a:srgbClr val="000000"/>
                </a:solidFill>
                <a:latin typeface="Telegraf"/>
              </a:rPr>
              <a:t>Decrease in government spending and increase in revenue</a:t>
            </a:r>
          </a:p>
          <a:p>
            <a:pPr marL="604519" indent="-302260" lvl="1">
              <a:lnSpc>
                <a:spcPts val="4087"/>
              </a:lnSpc>
              <a:buFont typeface="Arial"/>
              <a:buChar char="•"/>
            </a:pPr>
            <a:r>
              <a:rPr lang="en-US" sz="2799">
                <a:solidFill>
                  <a:srgbClr val="000000"/>
                </a:solidFill>
                <a:latin typeface="Telegraf"/>
              </a:rPr>
              <a:t>Equity issues - preferential selling of cheap government-owned industries lead to wealth inequity</a:t>
            </a:r>
          </a:p>
          <a:p>
            <a:pPr>
              <a:lnSpc>
                <a:spcPts val="4087"/>
              </a:lnSpc>
            </a:pPr>
          </a:p>
        </p:txBody>
      </p:sp>
      <p:sp>
        <p:nvSpPr>
          <p:cNvPr name="TextBox 7" id="7"/>
          <p:cNvSpPr txBox="true"/>
          <p:nvPr/>
        </p:nvSpPr>
        <p:spPr>
          <a:xfrm rot="0">
            <a:off x="282859" y="6674231"/>
            <a:ext cx="17722281" cy="2584069"/>
          </a:xfrm>
          <a:prstGeom prst="rect">
            <a:avLst/>
          </a:prstGeom>
        </p:spPr>
        <p:txBody>
          <a:bodyPr anchor="t" rtlCol="false" tIns="0" lIns="0" bIns="0" rIns="0">
            <a:spAutoFit/>
          </a:bodyPr>
          <a:lstStyle/>
          <a:p>
            <a:pPr>
              <a:lnSpc>
                <a:spcPts val="4087"/>
              </a:lnSpc>
            </a:pPr>
            <a:r>
              <a:rPr lang="en-US" sz="2799">
                <a:solidFill>
                  <a:srgbClr val="000000"/>
                </a:solidFill>
                <a:latin typeface="Telegraf Bold"/>
              </a:rPr>
              <a:t>Deregulation -  </a:t>
            </a:r>
            <a:r>
              <a:rPr lang="en-US" sz="2799">
                <a:solidFill>
                  <a:srgbClr val="000000"/>
                </a:solidFill>
                <a:latin typeface="Telegraf"/>
              </a:rPr>
              <a:t>Removing rules and restrictions enforced by the government.</a:t>
            </a:r>
          </a:p>
          <a:p>
            <a:pPr marL="604519" indent="-302260" lvl="1">
              <a:lnSpc>
                <a:spcPts val="4087"/>
              </a:lnSpc>
              <a:buFont typeface="Arial"/>
              <a:buChar char="•"/>
            </a:pPr>
            <a:r>
              <a:rPr lang="en-US" sz="2799">
                <a:solidFill>
                  <a:srgbClr val="000000"/>
                </a:solidFill>
                <a:latin typeface="Telegraf"/>
              </a:rPr>
              <a:t>Removes barriers for start-up business</a:t>
            </a:r>
          </a:p>
          <a:p>
            <a:pPr marL="604519" indent="-302260" lvl="1">
              <a:lnSpc>
                <a:spcPts val="4087"/>
              </a:lnSpc>
              <a:buFont typeface="Arial"/>
              <a:buChar char="•"/>
            </a:pPr>
            <a:r>
              <a:rPr lang="en-US" sz="2799">
                <a:solidFill>
                  <a:srgbClr val="000000"/>
                </a:solidFill>
                <a:latin typeface="Telegraf"/>
              </a:rPr>
              <a:t>Lower costs of production</a:t>
            </a:r>
          </a:p>
          <a:p>
            <a:pPr marL="604519" indent="-302260" lvl="1">
              <a:lnSpc>
                <a:spcPts val="4087"/>
              </a:lnSpc>
              <a:buFont typeface="Arial"/>
              <a:buChar char="•"/>
            </a:pPr>
            <a:r>
              <a:rPr lang="en-US" sz="2799">
                <a:solidFill>
                  <a:srgbClr val="000000"/>
                </a:solidFill>
                <a:latin typeface="Telegraf"/>
              </a:rPr>
              <a:t>Public health and security concerns arise</a:t>
            </a:r>
          </a:p>
          <a:p>
            <a:pPr algn="ctr">
              <a:lnSpc>
                <a:spcPts val="4087"/>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143500"/>
            <a:ext cx="4114800"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Interventionist Policies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771916" y="3291998"/>
            <a:ext cx="2744168" cy="2600099"/>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Redistribution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5048250"/>
            <a:ext cx="17722281" cy="4835652"/>
          </a:xfrm>
          <a:prstGeom prst="rect">
            <a:avLst/>
          </a:prstGeom>
        </p:spPr>
        <p:txBody>
          <a:bodyPr anchor="t" rtlCol="false" tIns="0" lIns="0" bIns="0" rIns="0">
            <a:spAutoFit/>
          </a:bodyPr>
          <a:lstStyle/>
          <a:p>
            <a:pPr>
              <a:lnSpc>
                <a:spcPts val="3504"/>
              </a:lnSpc>
            </a:pPr>
            <a:r>
              <a:rPr lang="en-US" sz="2400">
                <a:solidFill>
                  <a:srgbClr val="000000"/>
                </a:solidFill>
                <a:latin typeface="Telegraf Bold"/>
              </a:rPr>
              <a:t>Common redistribution policies include:</a:t>
            </a:r>
          </a:p>
          <a:p>
            <a:pPr marL="518162" indent="-259081" lvl="1">
              <a:lnSpc>
                <a:spcPts val="3504"/>
              </a:lnSpc>
              <a:buFont typeface="Arial"/>
              <a:buChar char="•"/>
            </a:pPr>
            <a:r>
              <a:rPr lang="en-US" sz="2400">
                <a:solidFill>
                  <a:srgbClr val="000000"/>
                </a:solidFill>
                <a:latin typeface="Telegraf Bold"/>
              </a:rPr>
              <a:t>Progressive Tax Reform</a:t>
            </a:r>
          </a:p>
          <a:p>
            <a:pPr marL="1036323" indent="-345441" lvl="2">
              <a:lnSpc>
                <a:spcPts val="3504"/>
              </a:lnSpc>
              <a:buFont typeface="Arial"/>
              <a:buChar char="⚬"/>
            </a:pPr>
            <a:r>
              <a:rPr lang="en-US" sz="2400">
                <a:solidFill>
                  <a:srgbClr val="000000"/>
                </a:solidFill>
                <a:latin typeface="Telegraf"/>
              </a:rPr>
              <a:t>Poor countries have a largely informal,  untaxed economy with no formal income, so they typically use regressive indirect taxes on goods and services. Progressive taxation allows most of the tax burden to fall on those with high income, allowing for more disposable income in the lower class.</a:t>
            </a:r>
          </a:p>
          <a:p>
            <a:pPr marL="518162" indent="-259081" lvl="1">
              <a:lnSpc>
                <a:spcPts val="3504"/>
              </a:lnSpc>
              <a:buFont typeface="Arial"/>
              <a:buChar char="•"/>
            </a:pPr>
            <a:r>
              <a:rPr lang="en-US" sz="2400">
                <a:solidFill>
                  <a:srgbClr val="000000"/>
                </a:solidFill>
                <a:latin typeface="Telegraf Bold"/>
              </a:rPr>
              <a:t>Transfer Payments</a:t>
            </a:r>
          </a:p>
          <a:p>
            <a:pPr marL="1036323" indent="-345441" lvl="2">
              <a:lnSpc>
                <a:spcPts val="3504"/>
              </a:lnSpc>
              <a:buFont typeface="Arial"/>
              <a:buChar char="⚬"/>
            </a:pPr>
            <a:r>
              <a:rPr lang="en-US" sz="2400">
                <a:solidFill>
                  <a:srgbClr val="000000"/>
                </a:solidFill>
                <a:latin typeface="Telegraf"/>
              </a:rPr>
              <a:t>Countries with established tax revenue can implement transfer payments that give funds directly to lower-income families to provide greater income, opportunity, and well-being.</a:t>
            </a:r>
          </a:p>
          <a:p>
            <a:pPr marL="518162" indent="-259081" lvl="1">
              <a:lnSpc>
                <a:spcPts val="3504"/>
              </a:lnSpc>
              <a:buFont typeface="Arial"/>
              <a:buChar char="•"/>
            </a:pPr>
            <a:r>
              <a:rPr lang="en-US" sz="2400">
                <a:solidFill>
                  <a:srgbClr val="000000"/>
                </a:solidFill>
                <a:latin typeface="Telegraf Bold"/>
              </a:rPr>
              <a:t>Minimum Wage</a:t>
            </a:r>
          </a:p>
          <a:p>
            <a:pPr marL="1036323" indent="-345441" lvl="2">
              <a:lnSpc>
                <a:spcPts val="3504"/>
              </a:lnSpc>
              <a:buFont typeface="Arial"/>
              <a:buChar char="⚬"/>
            </a:pPr>
            <a:r>
              <a:rPr lang="en-US" sz="2400">
                <a:solidFill>
                  <a:srgbClr val="000000"/>
                </a:solidFill>
                <a:latin typeface="Telegraf"/>
              </a:rPr>
              <a:t>Minimum wage requirements can help protect vulnerable workers from exploitation and increase income equality in society.</a:t>
            </a:r>
          </a:p>
        </p:txBody>
      </p:sp>
      <p:sp>
        <p:nvSpPr>
          <p:cNvPr name="TextBox 6" id="6"/>
          <p:cNvSpPr txBox="true"/>
          <p:nvPr/>
        </p:nvSpPr>
        <p:spPr>
          <a:xfrm rot="0">
            <a:off x="282859" y="1412779"/>
            <a:ext cx="17722281" cy="15553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Redistribution policies are designed to redistribute wealth and income equally in society. These policies are generally effective in countries where income equality is low and social mobility is diifficult.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299821" y="4607855"/>
            <a:ext cx="3688357"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Provision of Merit Goods</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3687574" y="5143500"/>
            <a:ext cx="3902855" cy="3161313"/>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282859" y="4666756"/>
            <a:ext cx="4191000" cy="4114800"/>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6785403" y="4662396"/>
            <a:ext cx="4717194" cy="5445534"/>
          </a:xfrm>
          <a:prstGeom prst="rect">
            <a:avLst/>
          </a:prstGeom>
        </p:spPr>
      </p:pic>
      <p:sp>
        <p:nvSpPr>
          <p:cNvPr name="TextBox 5" id="5"/>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Provision of Merit Goods</a:t>
            </a:r>
          </a:p>
        </p:txBody>
      </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7" id="7"/>
          <p:cNvSpPr txBox="true"/>
          <p:nvPr/>
        </p:nvSpPr>
        <p:spPr>
          <a:xfrm rot="0">
            <a:off x="282859" y="1810134"/>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Economic Growth and Development can be improved through government provision of merit goods such as education, healthcare, and infrastructure.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09746" y="4607855"/>
            <a:ext cx="4068508"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Foreign Direct Investment</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1810134"/>
            <a:ext cx="17722281" cy="6895973"/>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FDI occurs when large multinational corporations (MNC) invest in a country. </a:t>
            </a:r>
          </a:p>
          <a:p>
            <a:pPr algn="ctr">
              <a:lnSpc>
                <a:spcPts val="4087"/>
              </a:lnSpc>
            </a:pPr>
          </a:p>
          <a:p>
            <a:pPr>
              <a:lnSpc>
                <a:spcPts val="4087"/>
              </a:lnSpc>
            </a:pPr>
            <a:r>
              <a:rPr lang="en-US" sz="2799">
                <a:solidFill>
                  <a:srgbClr val="000000"/>
                </a:solidFill>
                <a:latin typeface="Telegraf Bold"/>
              </a:rPr>
              <a:t>Inwards FDI positive effects:</a:t>
            </a:r>
          </a:p>
          <a:p>
            <a:pPr marL="518162" indent="-259081" lvl="1">
              <a:lnSpc>
                <a:spcPts val="3504"/>
              </a:lnSpc>
              <a:buFont typeface="Arial"/>
              <a:buChar char="•"/>
            </a:pPr>
            <a:r>
              <a:rPr lang="en-US" sz="2400">
                <a:solidFill>
                  <a:srgbClr val="000000"/>
                </a:solidFill>
                <a:latin typeface="Telegraf"/>
              </a:rPr>
              <a:t>increases </a:t>
            </a:r>
            <a:r>
              <a:rPr lang="en-US" sz="2400">
                <a:solidFill>
                  <a:srgbClr val="000000"/>
                </a:solidFill>
                <a:latin typeface="Telegraf"/>
              </a:rPr>
              <a:t>jobs </a:t>
            </a:r>
          </a:p>
          <a:p>
            <a:pPr marL="518162" indent="-259081" lvl="1">
              <a:lnSpc>
                <a:spcPts val="3504"/>
              </a:lnSpc>
              <a:buFont typeface="Arial"/>
              <a:buChar char="•"/>
            </a:pPr>
            <a:r>
              <a:rPr lang="en-US" sz="2400">
                <a:solidFill>
                  <a:srgbClr val="000000"/>
                </a:solidFill>
                <a:latin typeface="Telegraf"/>
              </a:rPr>
              <a:t>increases growth and development</a:t>
            </a:r>
          </a:p>
          <a:p>
            <a:pPr marL="518162" indent="-259081" lvl="1">
              <a:lnSpc>
                <a:spcPts val="3504"/>
              </a:lnSpc>
              <a:buFont typeface="Arial"/>
              <a:buChar char="•"/>
            </a:pPr>
            <a:r>
              <a:rPr lang="en-US" sz="2400">
                <a:solidFill>
                  <a:srgbClr val="000000"/>
                </a:solidFill>
                <a:latin typeface="Telegraf"/>
              </a:rPr>
              <a:t>improves infrastructure</a:t>
            </a:r>
          </a:p>
          <a:p>
            <a:pPr marL="518162" indent="-259081" lvl="1">
              <a:lnSpc>
                <a:spcPts val="3504"/>
              </a:lnSpc>
              <a:buFont typeface="Arial"/>
              <a:buChar char="•"/>
            </a:pPr>
            <a:r>
              <a:rPr lang="en-US" sz="2400">
                <a:solidFill>
                  <a:srgbClr val="000000"/>
                </a:solidFill>
                <a:latin typeface="Telegraf"/>
              </a:rPr>
              <a:t>improves human capital (knowledge transfer)</a:t>
            </a:r>
          </a:p>
          <a:p>
            <a:pPr marL="518162" indent="-259081" lvl="1">
              <a:lnSpc>
                <a:spcPts val="3504"/>
              </a:lnSpc>
              <a:buFont typeface="Arial"/>
              <a:buChar char="•"/>
            </a:pPr>
            <a:r>
              <a:rPr lang="en-US" sz="2400">
                <a:solidFill>
                  <a:srgbClr val="000000"/>
                </a:solidFill>
                <a:latin typeface="Telegraf"/>
              </a:rPr>
              <a:t>increases government business tax revenue</a:t>
            </a:r>
          </a:p>
          <a:p>
            <a:pPr>
              <a:lnSpc>
                <a:spcPts val="3504"/>
              </a:lnSpc>
            </a:pPr>
          </a:p>
          <a:p>
            <a:pPr>
              <a:lnSpc>
                <a:spcPts val="3504"/>
              </a:lnSpc>
            </a:pPr>
          </a:p>
          <a:p>
            <a:pPr>
              <a:lnSpc>
                <a:spcPts val="4087"/>
              </a:lnSpc>
            </a:pPr>
            <a:r>
              <a:rPr lang="en-US" sz="2799">
                <a:solidFill>
                  <a:srgbClr val="000000"/>
                </a:solidFill>
                <a:latin typeface="Telegraf Bold"/>
              </a:rPr>
              <a:t>Inward FDI negative effects:</a:t>
            </a:r>
          </a:p>
          <a:p>
            <a:pPr marL="518162" indent="-259081" lvl="1">
              <a:lnSpc>
                <a:spcPts val="3504"/>
              </a:lnSpc>
              <a:buFont typeface="Arial"/>
              <a:buChar char="•"/>
            </a:pPr>
            <a:r>
              <a:rPr lang="en-US" sz="2400">
                <a:solidFill>
                  <a:srgbClr val="000000"/>
                </a:solidFill>
                <a:latin typeface="Telegraf"/>
              </a:rPr>
              <a:t>Loss of control of capital</a:t>
            </a:r>
          </a:p>
          <a:p>
            <a:pPr marL="518162" indent="-259081" lvl="1">
              <a:lnSpc>
                <a:spcPts val="3504"/>
              </a:lnSpc>
              <a:buFont typeface="Arial"/>
              <a:buChar char="•"/>
            </a:pPr>
            <a:r>
              <a:rPr lang="en-US" sz="2400">
                <a:solidFill>
                  <a:srgbClr val="000000"/>
                </a:solidFill>
                <a:latin typeface="Telegraf"/>
              </a:rPr>
              <a:t>Over-reliance on foreign firms</a:t>
            </a:r>
          </a:p>
          <a:p>
            <a:pPr marL="518162" indent="-259081" lvl="1">
              <a:lnSpc>
                <a:spcPts val="3504"/>
              </a:lnSpc>
              <a:buFont typeface="Arial"/>
              <a:buChar char="•"/>
            </a:pPr>
            <a:r>
              <a:rPr lang="en-US" sz="2400">
                <a:solidFill>
                  <a:srgbClr val="000000"/>
                </a:solidFill>
                <a:latin typeface="Telegraf"/>
              </a:rPr>
              <a:t>Environmental Damage</a:t>
            </a:r>
          </a:p>
          <a:p>
            <a:pPr marL="518162" indent="-259081" lvl="1">
              <a:lnSpc>
                <a:spcPts val="3504"/>
              </a:lnSpc>
              <a:buFont typeface="Arial"/>
              <a:buChar char="•"/>
            </a:pPr>
            <a:r>
              <a:rPr lang="en-US" sz="2400">
                <a:solidFill>
                  <a:srgbClr val="000000"/>
                </a:solidFill>
                <a:latin typeface="Telegraf"/>
              </a:rPr>
              <a:t>High barriers for infant industry competitiors</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1205881" y="3615907"/>
            <a:ext cx="4254344" cy="4800388"/>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Foreign Direct Investment (FDI)</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143500"/>
            <a:ext cx="4114800"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Foreign Aid</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41516" y="5143500"/>
            <a:ext cx="4804968"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Trade Liberalisation</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2950489" y="4893313"/>
            <a:ext cx="5337511" cy="5304152"/>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Foreign Aid</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810134"/>
            <a:ext cx="17722281" cy="1409573"/>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Humanitarian Aid</a:t>
            </a:r>
          </a:p>
          <a:p>
            <a:pPr algn="ctr">
              <a:lnSpc>
                <a:spcPts val="3504"/>
              </a:lnSpc>
            </a:pPr>
            <a:r>
              <a:rPr lang="en-US" sz="2400">
                <a:solidFill>
                  <a:srgbClr val="000000"/>
                </a:solidFill>
                <a:latin typeface="Telegraf"/>
              </a:rPr>
              <a:t>Aid for countries where people are struggling to fulfill basic needs. Typically this type of aid focuses on food, medical, or natural disasters.</a:t>
            </a:r>
          </a:p>
        </p:txBody>
      </p:sp>
      <p:sp>
        <p:nvSpPr>
          <p:cNvPr name="TextBox 6" id="6"/>
          <p:cNvSpPr txBox="true"/>
          <p:nvPr/>
        </p:nvSpPr>
        <p:spPr>
          <a:xfrm rot="0">
            <a:off x="282859" y="4263371"/>
            <a:ext cx="17722281" cy="3600323"/>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Developmental Aid</a:t>
            </a:r>
          </a:p>
          <a:p>
            <a:pPr algn="ctr">
              <a:lnSpc>
                <a:spcPts val="3504"/>
              </a:lnSpc>
            </a:pPr>
            <a:r>
              <a:rPr lang="en-US" sz="2400">
                <a:solidFill>
                  <a:srgbClr val="000000"/>
                </a:solidFill>
                <a:latin typeface="Telegraf"/>
              </a:rPr>
              <a:t>Aid is provided to achieve long-term development. </a:t>
            </a:r>
          </a:p>
          <a:p>
            <a:pPr algn="ctr">
              <a:lnSpc>
                <a:spcPts val="3504"/>
              </a:lnSpc>
            </a:pPr>
          </a:p>
          <a:p>
            <a:pPr>
              <a:lnSpc>
                <a:spcPts val="3504"/>
              </a:lnSpc>
            </a:pPr>
            <a:r>
              <a:rPr lang="en-US" sz="2400">
                <a:solidFill>
                  <a:srgbClr val="000000"/>
                </a:solidFill>
                <a:latin typeface="Telegraf"/>
              </a:rPr>
              <a:t>Types of Developmental Aid</a:t>
            </a:r>
          </a:p>
          <a:p>
            <a:pPr marL="518162" indent="-259081" lvl="1">
              <a:lnSpc>
                <a:spcPts val="3504"/>
              </a:lnSpc>
              <a:buFont typeface="Arial"/>
              <a:buChar char="•"/>
            </a:pPr>
            <a:r>
              <a:rPr lang="en-US" sz="2400">
                <a:solidFill>
                  <a:srgbClr val="000000"/>
                </a:solidFill>
                <a:latin typeface="Telegraf"/>
              </a:rPr>
              <a:t>Grants, loans, project/program aid. </a:t>
            </a:r>
          </a:p>
          <a:p>
            <a:pPr marL="518162" indent="-259081" lvl="1">
              <a:lnSpc>
                <a:spcPts val="3504"/>
              </a:lnSpc>
              <a:buFont typeface="Arial"/>
              <a:buChar char="•"/>
            </a:pPr>
            <a:r>
              <a:rPr lang="en-US" sz="2400">
                <a:solidFill>
                  <a:srgbClr val="000000"/>
                </a:solidFill>
                <a:latin typeface="Telegraf"/>
              </a:rPr>
              <a:t>NGO (Non-Governmental Organization) Aid</a:t>
            </a:r>
          </a:p>
          <a:p>
            <a:pPr marL="518162" indent="-259081" lvl="1">
              <a:lnSpc>
                <a:spcPts val="3504"/>
              </a:lnSpc>
              <a:buFont typeface="Arial"/>
              <a:buChar char="•"/>
            </a:pPr>
            <a:r>
              <a:rPr lang="en-US" sz="2400">
                <a:solidFill>
                  <a:srgbClr val="000000"/>
                </a:solidFill>
                <a:latin typeface="Telegraf"/>
              </a:rPr>
              <a:t>Official Developmental Assistance (ODA)</a:t>
            </a:r>
          </a:p>
          <a:p>
            <a:pPr marL="518162" indent="-259081" lvl="1">
              <a:lnSpc>
                <a:spcPts val="3504"/>
              </a:lnSpc>
              <a:buFont typeface="Arial"/>
              <a:buChar char="•"/>
            </a:pPr>
            <a:r>
              <a:rPr lang="en-US" sz="2400">
                <a:solidFill>
                  <a:srgbClr val="000000"/>
                </a:solidFill>
                <a:latin typeface="Telegraf"/>
              </a:rPr>
              <a:t>Debt Relief</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youtu.be/H-Q3zWv0Evw"/>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39700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Friendly Fire: How Foreign Aid Hurts Development | Abhishek Parajuli | TEDxOxford</a:t>
            </a:r>
          </a:p>
          <a:p>
            <a:pPr algn="ctr">
              <a:lnSpc>
                <a:spcPts val="2799"/>
              </a:lnSpc>
            </a:pPr>
          </a:p>
          <a:p>
            <a:pPr algn="ctr">
              <a:lnSpc>
                <a:spcPts val="2799"/>
              </a:lnSpc>
            </a:pPr>
          </a:p>
        </p:txBody>
      </p:sp>
      <p:grpSp>
        <p:nvGrpSpPr>
          <p:cNvPr name="Group 5" id="5"/>
          <p:cNvGrpSpPr/>
          <p:nvPr/>
        </p:nvGrpSpPr>
        <p:grpSpPr>
          <a:xfrm rot="0">
            <a:off x="909878" y="610651"/>
            <a:ext cx="16349422" cy="2475449"/>
            <a:chOff x="0" y="0"/>
            <a:chExt cx="21799229" cy="3300599"/>
          </a:xfrm>
        </p:grpSpPr>
        <p:sp>
          <p:nvSpPr>
            <p:cNvPr name="TextBox 6" id="6"/>
            <p:cNvSpPr txBox="true"/>
            <p:nvPr/>
          </p:nvSpPr>
          <p:spPr>
            <a:xfrm rot="0">
              <a:off x="0" y="171450"/>
              <a:ext cx="21799229" cy="24447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How Foreign Aid Can Hurt Development.</a:t>
              </a:r>
            </a:p>
          </p:txBody>
        </p:sp>
        <p:sp>
          <p:nvSpPr>
            <p:cNvPr name="TextBox 7" id="7"/>
            <p:cNvSpPr txBox="true"/>
            <p:nvPr/>
          </p:nvSpPr>
          <p:spPr>
            <a:xfrm rot="0">
              <a:off x="0" y="28129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99B9FF"/>
        </a:solidFill>
      </p:bgPr>
    </p:bg>
    <p:spTree>
      <p:nvGrpSpPr>
        <p:cNvPr id="1" name=""/>
        <p:cNvGrpSpPr/>
        <p:nvPr/>
      </p:nvGrpSpPr>
      <p:grpSpPr>
        <a:xfrm>
          <a:off x="0" y="0"/>
          <a:ext cx="0" cy="0"/>
          <a:chOff x="0" y="0"/>
          <a:chExt cx="0" cy="0"/>
        </a:xfrm>
      </p:grpSpPr>
      <p:pic>
        <p:nvPicPr>
          <p:cNvPr name="Picture 2" id="2">
            <a:hlinkClick r:id="rId4" tooltip="https://youtu.be/C6noWoS6QXw"/>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220519" y="3086100"/>
            <a:ext cx="5846963" cy="4114800"/>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6251786" y="7655446"/>
            <a:ext cx="5784428" cy="1397001"/>
          </a:xfrm>
          <a:prstGeom prst="rect">
            <a:avLst/>
          </a:prstGeom>
        </p:spPr>
        <p:txBody>
          <a:bodyPr anchor="t" rtlCol="false" tIns="0" lIns="0" bIns="0" rIns="0">
            <a:spAutoFit/>
          </a:bodyPr>
          <a:lstStyle/>
          <a:p>
            <a:pPr algn="ctr">
              <a:lnSpc>
                <a:spcPts val="2799"/>
              </a:lnSpc>
            </a:pPr>
            <a:r>
              <a:rPr lang="en-US" sz="1999">
                <a:solidFill>
                  <a:srgbClr val="000000"/>
                </a:solidFill>
                <a:latin typeface="Arimo"/>
              </a:rPr>
              <a:t>Samantha Nutt on the Problems of Volunteer Tourism | NowThis</a:t>
            </a:r>
          </a:p>
          <a:p>
            <a:pPr algn="ctr">
              <a:lnSpc>
                <a:spcPts val="2799"/>
              </a:lnSpc>
            </a:pPr>
          </a:p>
          <a:p>
            <a:pPr algn="ctr">
              <a:lnSpc>
                <a:spcPts val="2799"/>
              </a:lnSpc>
            </a:pPr>
          </a:p>
        </p:txBody>
      </p:sp>
      <p:grpSp>
        <p:nvGrpSpPr>
          <p:cNvPr name="Group 5" id="5"/>
          <p:cNvGrpSpPr/>
          <p:nvPr/>
        </p:nvGrpSpPr>
        <p:grpSpPr>
          <a:xfrm rot="0">
            <a:off x="909878" y="1258201"/>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Should Voluntourism Exist?</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6172200"/>
            <a:ext cx="4114800" cy="4114800"/>
          </a:xfrm>
          <a:prstGeom prst="rect">
            <a:avLst/>
          </a:prstGeom>
        </p:spPr>
      </p:pic>
      <p:grpSp>
        <p:nvGrpSpPr>
          <p:cNvPr name="Group 3" id="3"/>
          <p:cNvGrpSpPr/>
          <p:nvPr/>
        </p:nvGrpSpPr>
        <p:grpSpPr>
          <a:xfrm rot="0">
            <a:off x="1692963" y="1974925"/>
            <a:ext cx="14902073" cy="3413980"/>
            <a:chOff x="0" y="0"/>
            <a:chExt cx="19869431" cy="4551973"/>
          </a:xfrm>
        </p:grpSpPr>
        <p:sp>
          <p:nvSpPr>
            <p:cNvPr name="TextBox 4" id="4"/>
            <p:cNvSpPr txBox="true"/>
            <p:nvPr/>
          </p:nvSpPr>
          <p:spPr>
            <a:xfrm rot="0">
              <a:off x="0" y="-171450"/>
              <a:ext cx="19869431" cy="40390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Multilateral Development Assistance</a:t>
              </a:r>
            </a:p>
          </p:txBody>
        </p:sp>
        <p:sp>
          <p:nvSpPr>
            <p:cNvPr name="TextBox 5" id="5"/>
            <p:cNvSpPr txBox="true"/>
            <p:nvPr/>
          </p:nvSpPr>
          <p:spPr>
            <a:xfrm rot="0">
              <a:off x="0" y="40642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1819659"/>
            <a:ext cx="17722281" cy="5273802"/>
          </a:xfrm>
          <a:prstGeom prst="rect">
            <a:avLst/>
          </a:prstGeom>
        </p:spPr>
        <p:txBody>
          <a:bodyPr anchor="t" rtlCol="false" tIns="0" lIns="0" bIns="0" rIns="0">
            <a:spAutoFit/>
          </a:bodyPr>
          <a:lstStyle/>
          <a:p>
            <a:pPr algn="ctr">
              <a:lnSpc>
                <a:spcPts val="3504"/>
              </a:lnSpc>
            </a:pPr>
            <a:r>
              <a:rPr lang="en-US" sz="2400">
                <a:solidFill>
                  <a:srgbClr val="000000"/>
                </a:solidFill>
                <a:latin typeface="Telegraf"/>
              </a:rPr>
              <a:t>This term refers to receiving assistance from organizations countries contribute to. The World Bank and the International Monetary Fund (IMF) are the two most popular examples.</a:t>
            </a:r>
          </a:p>
          <a:p>
            <a:pPr algn="ctr">
              <a:lnSpc>
                <a:spcPts val="3504"/>
              </a:lnSpc>
            </a:pPr>
          </a:p>
          <a:p>
            <a:pPr>
              <a:lnSpc>
                <a:spcPts val="3504"/>
              </a:lnSpc>
            </a:pPr>
            <a:r>
              <a:rPr lang="en-US" sz="2400">
                <a:solidFill>
                  <a:srgbClr val="000000"/>
                </a:solidFill>
                <a:latin typeface="Telegraf Bold"/>
              </a:rPr>
              <a:t>The World Bank</a:t>
            </a:r>
          </a:p>
          <a:p>
            <a:pPr>
              <a:lnSpc>
                <a:spcPts val="3504"/>
              </a:lnSpc>
            </a:pPr>
            <a:r>
              <a:rPr lang="en-US" sz="2400">
                <a:solidFill>
                  <a:srgbClr val="000000"/>
                </a:solidFill>
                <a:latin typeface="Telegraf"/>
              </a:rPr>
              <a:t>Goal: Reduce Poverty</a:t>
            </a:r>
          </a:p>
          <a:p>
            <a:pPr>
              <a:lnSpc>
                <a:spcPts val="3504"/>
              </a:lnSpc>
            </a:pPr>
            <a:r>
              <a:rPr lang="en-US" sz="2400">
                <a:solidFill>
                  <a:srgbClr val="000000"/>
                </a:solidFill>
                <a:latin typeface="Telegraf"/>
              </a:rPr>
              <a:t>Functions: provides low-interest loans, policy advice, technical assistance, and financial assistance with a strong focus on long-term factors of production growth. </a:t>
            </a:r>
          </a:p>
          <a:p>
            <a:pPr>
              <a:lnSpc>
                <a:spcPts val="3504"/>
              </a:lnSpc>
            </a:pPr>
          </a:p>
          <a:p>
            <a:pPr>
              <a:lnSpc>
                <a:spcPts val="3504"/>
              </a:lnSpc>
            </a:pPr>
          </a:p>
          <a:p>
            <a:pPr>
              <a:lnSpc>
                <a:spcPts val="3504"/>
              </a:lnSpc>
            </a:pPr>
            <a:r>
              <a:rPr lang="en-US" sz="2400">
                <a:solidFill>
                  <a:srgbClr val="000000"/>
                </a:solidFill>
                <a:latin typeface="Telegraf Bold"/>
              </a:rPr>
              <a:t>The International Monetary Fund (IMF)</a:t>
            </a:r>
          </a:p>
          <a:p>
            <a:pPr>
              <a:lnSpc>
                <a:spcPts val="3504"/>
              </a:lnSpc>
            </a:pPr>
            <a:r>
              <a:rPr lang="en-US" sz="2400">
                <a:solidFill>
                  <a:srgbClr val="000000"/>
                </a:solidFill>
                <a:latin typeface="Telegraf"/>
              </a:rPr>
              <a:t>Goal: Economic Stability</a:t>
            </a:r>
          </a:p>
          <a:p>
            <a:pPr>
              <a:lnSpc>
                <a:spcPts val="3504"/>
              </a:lnSpc>
            </a:pPr>
            <a:r>
              <a:rPr lang="en-US" sz="2400">
                <a:solidFill>
                  <a:srgbClr val="000000"/>
                </a:solidFill>
                <a:latin typeface="Telegraf"/>
              </a:rPr>
              <a:t>Functions: provides conditional loans, economic surveillance, development policy creation</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4214701" y="5555259"/>
            <a:ext cx="3044599" cy="4552671"/>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Multilateral Development Assistance</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120267" y="5143500"/>
            <a:ext cx="4047467"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Institutional Change</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240770" y="5658249"/>
            <a:ext cx="9806460" cy="4449681"/>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Gender Equality</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1819659"/>
            <a:ext cx="17722281" cy="4397502"/>
          </a:xfrm>
          <a:prstGeom prst="rect">
            <a:avLst/>
          </a:prstGeom>
        </p:spPr>
        <p:txBody>
          <a:bodyPr anchor="t" rtlCol="false" tIns="0" lIns="0" bIns="0" rIns="0">
            <a:spAutoFit/>
          </a:bodyPr>
          <a:lstStyle/>
          <a:p>
            <a:pPr algn="ctr">
              <a:lnSpc>
                <a:spcPts val="3504"/>
              </a:lnSpc>
            </a:pPr>
            <a:r>
              <a:rPr lang="en-US" sz="2400">
                <a:solidFill>
                  <a:srgbClr val="000000"/>
                </a:solidFill>
                <a:latin typeface="Telegraf"/>
              </a:rPr>
              <a:t>Gender inequality hinders women's access to education, political empowerment, and economic opportunity.</a:t>
            </a:r>
          </a:p>
          <a:p>
            <a:pPr algn="ctr">
              <a:lnSpc>
                <a:spcPts val="3504"/>
              </a:lnSpc>
            </a:pPr>
          </a:p>
          <a:p>
            <a:pPr>
              <a:lnSpc>
                <a:spcPts val="3504"/>
              </a:lnSpc>
            </a:pPr>
            <a:r>
              <a:rPr lang="en-US" sz="2400">
                <a:solidFill>
                  <a:srgbClr val="000000"/>
                </a:solidFill>
                <a:latin typeface="Telegraf"/>
              </a:rPr>
              <a:t>Some general recommendations to combat these issues are:</a:t>
            </a:r>
          </a:p>
          <a:p>
            <a:pPr marL="518162" indent="-259081" lvl="1">
              <a:lnSpc>
                <a:spcPts val="3504"/>
              </a:lnSpc>
              <a:buFont typeface="Arial"/>
              <a:buChar char="•"/>
            </a:pPr>
            <a:r>
              <a:rPr lang="en-US" sz="2400">
                <a:solidFill>
                  <a:srgbClr val="000000"/>
                </a:solidFill>
                <a:latin typeface="Telegraf"/>
              </a:rPr>
              <a:t>Addressing and eradicating gender stereotypes</a:t>
            </a:r>
          </a:p>
          <a:p>
            <a:pPr marL="518162" indent="-259081" lvl="1">
              <a:lnSpc>
                <a:spcPts val="3504"/>
              </a:lnSpc>
              <a:buFont typeface="Arial"/>
              <a:buChar char="•"/>
            </a:pPr>
            <a:r>
              <a:rPr lang="en-US" sz="2400">
                <a:solidFill>
                  <a:srgbClr val="000000"/>
                </a:solidFill>
                <a:latin typeface="Telegraf"/>
              </a:rPr>
              <a:t>Establish laws prohibiting gender discrimination</a:t>
            </a:r>
          </a:p>
          <a:p>
            <a:pPr marL="518162" indent="-259081" lvl="1">
              <a:lnSpc>
                <a:spcPts val="3504"/>
              </a:lnSpc>
              <a:buFont typeface="Arial"/>
              <a:buChar char="•"/>
            </a:pPr>
            <a:r>
              <a:rPr lang="en-US" sz="2400">
                <a:solidFill>
                  <a:srgbClr val="000000"/>
                </a:solidFill>
                <a:latin typeface="Telegraf"/>
              </a:rPr>
              <a:t>Ensure equal rights under the law</a:t>
            </a:r>
          </a:p>
          <a:p>
            <a:pPr marL="518162" indent="-259081" lvl="1">
              <a:lnSpc>
                <a:spcPts val="3504"/>
              </a:lnSpc>
              <a:buFont typeface="Arial"/>
              <a:buChar char="•"/>
            </a:pPr>
            <a:r>
              <a:rPr lang="en-US" sz="2400">
                <a:solidFill>
                  <a:srgbClr val="000000"/>
                </a:solidFill>
                <a:latin typeface="Telegraf"/>
              </a:rPr>
              <a:t>Promote gender hiring initiatives or quotoas.</a:t>
            </a:r>
          </a:p>
          <a:p>
            <a:pPr algn="ctr">
              <a:lnSpc>
                <a:spcPts val="3504"/>
              </a:lnSpc>
            </a:pPr>
          </a:p>
          <a:p>
            <a:pPr algn="ctr">
              <a:lnSpc>
                <a:spcPts val="3504"/>
              </a:lnSpc>
            </a:pPr>
          </a:p>
          <a:p>
            <a:pPr algn="ctr">
              <a:lnSpc>
                <a:spcPts val="3504"/>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1819659"/>
            <a:ext cx="17722281" cy="4397502"/>
          </a:xfrm>
          <a:prstGeom prst="rect">
            <a:avLst/>
          </a:prstGeom>
        </p:spPr>
        <p:txBody>
          <a:bodyPr anchor="t" rtlCol="false" tIns="0" lIns="0" bIns="0" rIns="0">
            <a:spAutoFit/>
          </a:bodyPr>
          <a:lstStyle/>
          <a:p>
            <a:pPr algn="ctr">
              <a:lnSpc>
                <a:spcPts val="3504"/>
              </a:lnSpc>
            </a:pPr>
            <a:r>
              <a:rPr lang="en-US" sz="2400">
                <a:solidFill>
                  <a:srgbClr val="000000"/>
                </a:solidFill>
                <a:latin typeface="Telegraf"/>
              </a:rPr>
              <a:t>Corruption is a significant barrier to development. </a:t>
            </a:r>
          </a:p>
          <a:p>
            <a:pPr algn="ctr">
              <a:lnSpc>
                <a:spcPts val="3504"/>
              </a:lnSpc>
            </a:pPr>
          </a:p>
          <a:p>
            <a:pPr>
              <a:lnSpc>
                <a:spcPts val="3504"/>
              </a:lnSpc>
            </a:pPr>
            <a:r>
              <a:rPr lang="en-US" sz="2400">
                <a:solidFill>
                  <a:srgbClr val="000000"/>
                </a:solidFill>
                <a:latin typeface="Telegraf"/>
              </a:rPr>
              <a:t>Some actions to reduce corruption in general are:</a:t>
            </a:r>
          </a:p>
          <a:p>
            <a:pPr marL="518162" indent="-259081" lvl="1">
              <a:lnSpc>
                <a:spcPts val="3504"/>
              </a:lnSpc>
              <a:buFont typeface="Arial"/>
              <a:buChar char="•"/>
            </a:pPr>
            <a:r>
              <a:rPr lang="en-US" sz="2400">
                <a:solidFill>
                  <a:srgbClr val="000000"/>
                </a:solidFill>
                <a:latin typeface="Telegraf"/>
              </a:rPr>
              <a:t>Establish an effective justice system and the rule of law</a:t>
            </a:r>
          </a:p>
          <a:p>
            <a:pPr marL="518162" indent="-259081" lvl="1">
              <a:lnSpc>
                <a:spcPts val="3504"/>
              </a:lnSpc>
              <a:buFont typeface="Arial"/>
              <a:buChar char="•"/>
            </a:pPr>
            <a:r>
              <a:rPr lang="en-US" sz="2400">
                <a:solidFill>
                  <a:srgbClr val="000000"/>
                </a:solidFill>
                <a:latin typeface="Telegraf"/>
              </a:rPr>
              <a:t>Reform public administrational roles and auditing process to ensure transparency</a:t>
            </a:r>
          </a:p>
          <a:p>
            <a:pPr marL="518162" indent="-259081" lvl="1">
              <a:lnSpc>
                <a:spcPts val="3504"/>
              </a:lnSpc>
              <a:buFont typeface="Arial"/>
              <a:buChar char="•"/>
            </a:pPr>
            <a:r>
              <a:rPr lang="en-US" sz="2400">
                <a:solidFill>
                  <a:srgbClr val="000000"/>
                </a:solidFill>
                <a:latin typeface="Telegraf"/>
              </a:rPr>
              <a:t>Promote freedom of the press</a:t>
            </a:r>
          </a:p>
          <a:p>
            <a:pPr marL="518162" indent="-259081" lvl="1">
              <a:lnSpc>
                <a:spcPts val="3504"/>
              </a:lnSpc>
              <a:buFont typeface="Arial"/>
              <a:buChar char="•"/>
            </a:pPr>
            <a:r>
              <a:rPr lang="en-US" sz="2400">
                <a:solidFill>
                  <a:srgbClr val="000000"/>
                </a:solidFill>
                <a:latin typeface="Telegraf"/>
              </a:rPr>
              <a:t>Close international loopholes that may fund corrupt leaders</a:t>
            </a:r>
          </a:p>
          <a:p>
            <a:pPr marL="518162" indent="-259081" lvl="1">
              <a:lnSpc>
                <a:spcPts val="3504"/>
              </a:lnSpc>
              <a:buFont typeface="Arial"/>
              <a:buChar char="•"/>
            </a:pPr>
            <a:r>
              <a:rPr lang="en-US" sz="2400">
                <a:solidFill>
                  <a:srgbClr val="000000"/>
                </a:solidFill>
                <a:latin typeface="Telegraf"/>
              </a:rPr>
              <a:t>Promote transparency and the power of communities</a:t>
            </a:r>
          </a:p>
          <a:p>
            <a:pPr algn="ctr">
              <a:lnSpc>
                <a:spcPts val="3504"/>
              </a:lnSpc>
            </a:pPr>
          </a:p>
          <a:p>
            <a:pPr algn="ctr">
              <a:lnSpc>
                <a:spcPts val="3504"/>
              </a:lnSpc>
            </a:pP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424163" y="5993130"/>
            <a:ext cx="3965638" cy="4114800"/>
          </a:xfrm>
          <a:prstGeom prst="rect">
            <a:avLst/>
          </a:prstGeom>
        </p:spPr>
      </p:pic>
      <p:pic>
        <p:nvPicPr>
          <p:cNvPr name="Picture 4" id="4"/>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1153859" y="5993130"/>
            <a:ext cx="3986212" cy="4114800"/>
          </a:xfrm>
          <a:prstGeom prst="rect">
            <a:avLst/>
          </a:prstGeom>
        </p:spPr>
      </p:pic>
      <p:sp>
        <p:nvSpPr>
          <p:cNvPr name="TextBox 5" id="5"/>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Corruption</a:t>
            </a:r>
          </a:p>
        </p:txBody>
      </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446417" y="4300241"/>
            <a:ext cx="5395167" cy="5395167"/>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Mini Project</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a:hlinkClick r:id="rId4" tooltip="https://www.worlddata.info/developing-countries.php"/>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5486400" y="2226723"/>
            <a:ext cx="7315200" cy="1545336"/>
          </a:xfrm>
          <a:prstGeom prst="rect">
            <a:avLst/>
          </a:prstGeom>
        </p:spPr>
      </p:pic>
      <p:sp>
        <p:nvSpPr>
          <p:cNvPr name="TextBox 3" id="3"/>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4" id="4"/>
          <p:cNvSpPr txBox="true"/>
          <p:nvPr/>
        </p:nvSpPr>
        <p:spPr>
          <a:xfrm rot="0">
            <a:off x="3205228" y="4287788"/>
            <a:ext cx="11877543" cy="4462780"/>
          </a:xfrm>
          <a:prstGeom prst="rect">
            <a:avLst/>
          </a:prstGeom>
        </p:spPr>
        <p:txBody>
          <a:bodyPr anchor="t" rtlCol="false" tIns="0" lIns="0" bIns="0" rIns="0">
            <a:spAutoFit/>
          </a:bodyPr>
          <a:lstStyle/>
          <a:p>
            <a:pPr algn="ctr">
              <a:lnSpc>
                <a:spcPts val="3919"/>
              </a:lnSpc>
            </a:pPr>
            <a:r>
              <a:rPr lang="en-US" sz="2799">
                <a:solidFill>
                  <a:srgbClr val="000000"/>
                </a:solidFill>
                <a:latin typeface="Arimo"/>
              </a:rPr>
              <a:t>Click the button above and select a developing country to focus on. </a:t>
            </a:r>
          </a:p>
          <a:p>
            <a:pPr algn="ctr">
              <a:lnSpc>
                <a:spcPts val="3919"/>
              </a:lnSpc>
            </a:pPr>
          </a:p>
          <a:p>
            <a:pPr algn="ctr">
              <a:lnSpc>
                <a:spcPts val="3919"/>
              </a:lnSpc>
            </a:pPr>
            <a:r>
              <a:rPr lang="en-US" sz="2799">
                <a:solidFill>
                  <a:srgbClr val="000000"/>
                </a:solidFill>
                <a:latin typeface="Arimo"/>
              </a:rPr>
              <a:t>Once a country is chosen:</a:t>
            </a:r>
          </a:p>
          <a:p>
            <a:pPr marL="604519" indent="-302260" lvl="1">
              <a:lnSpc>
                <a:spcPts val="3919"/>
              </a:lnSpc>
              <a:buFont typeface="Arial"/>
              <a:buChar char="•"/>
            </a:pPr>
            <a:r>
              <a:rPr lang="en-US" sz="2799">
                <a:solidFill>
                  <a:srgbClr val="000000"/>
                </a:solidFill>
                <a:latin typeface="Arimo"/>
              </a:rPr>
              <a:t>Research what specific significant barriers are hindering economic development. (cite sources)</a:t>
            </a:r>
          </a:p>
          <a:p>
            <a:pPr marL="604519" indent="-302260" lvl="1">
              <a:lnSpc>
                <a:spcPts val="3919"/>
              </a:lnSpc>
              <a:buFont typeface="Arial"/>
              <a:buChar char="•"/>
            </a:pPr>
            <a:r>
              <a:rPr lang="en-US" sz="2799">
                <a:solidFill>
                  <a:srgbClr val="000000"/>
                </a:solidFill>
                <a:latin typeface="Arimo"/>
              </a:rPr>
              <a:t>Develop a plan of action with a list of actions that could be done to counter some of these barriers to development. </a:t>
            </a:r>
          </a:p>
          <a:p>
            <a:pPr algn="l" marL="604519" indent="-302260" lvl="1">
              <a:lnSpc>
                <a:spcPts val="3919"/>
              </a:lnSpc>
              <a:buFont typeface="Arial"/>
              <a:buChar char="•"/>
            </a:pPr>
            <a:r>
              <a:rPr lang="en-US" sz="2799">
                <a:solidFill>
                  <a:srgbClr val="000000"/>
                </a:solidFill>
                <a:latin typeface="Arimo"/>
              </a:rPr>
              <a:t>Formulate your findings in a document and be ready to share and present. It should look realistic and professional.</a:t>
            </a:r>
          </a:p>
        </p:txBody>
      </p:sp>
      <p:grpSp>
        <p:nvGrpSpPr>
          <p:cNvPr name="Group 5" id="5"/>
          <p:cNvGrpSpPr/>
          <p:nvPr/>
        </p:nvGrpSpPr>
        <p:grpSpPr>
          <a:xfrm rot="0">
            <a:off x="909878" y="772576"/>
            <a:ext cx="16349422" cy="1608674"/>
            <a:chOff x="0" y="0"/>
            <a:chExt cx="21799229" cy="2144899"/>
          </a:xfrm>
        </p:grpSpPr>
        <p:sp>
          <p:nvSpPr>
            <p:cNvPr name="TextBox 6" id="6"/>
            <p:cNvSpPr txBox="true"/>
            <p:nvPr/>
          </p:nvSpPr>
          <p:spPr>
            <a:xfrm rot="0">
              <a:off x="0" y="171450"/>
              <a:ext cx="21799229" cy="1289050"/>
            </a:xfrm>
            <a:prstGeom prst="rect">
              <a:avLst/>
            </a:prstGeom>
          </p:spPr>
          <p:txBody>
            <a:bodyPr anchor="t" rtlCol="false" tIns="0" lIns="0" bIns="0" rIns="0">
              <a:spAutoFit/>
            </a:bodyPr>
            <a:lstStyle/>
            <a:p>
              <a:pPr algn="ctr">
                <a:lnSpc>
                  <a:spcPts val="6839"/>
                </a:lnSpc>
              </a:pPr>
              <a:r>
                <a:rPr lang="en-US" sz="7200" spc="-359">
                  <a:solidFill>
                    <a:srgbClr val="000000"/>
                  </a:solidFill>
                  <a:latin typeface="League Spartan"/>
                </a:rPr>
                <a:t>Action Plan</a:t>
              </a:r>
            </a:p>
          </p:txBody>
        </p:sp>
        <p:sp>
          <p:nvSpPr>
            <p:cNvPr name="TextBox 7" id="7"/>
            <p:cNvSpPr txBox="true"/>
            <p:nvPr/>
          </p:nvSpPr>
          <p:spPr>
            <a:xfrm rot="0">
              <a:off x="0" y="1657219"/>
              <a:ext cx="21799229" cy="487680"/>
            </a:xfrm>
            <a:prstGeom prst="rect">
              <a:avLst/>
            </a:prstGeom>
          </p:spPr>
          <p:txBody>
            <a:bodyPr anchor="t" rtlCol="false" tIns="0" lIns="0" bIns="0" rIns="0">
              <a:spAutoFit/>
            </a:bodyPr>
            <a:lstStyle/>
            <a:p>
              <a:pPr algn="l">
                <a:lnSpc>
                  <a:spcPts val="3022"/>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6741516" y="5993130"/>
            <a:ext cx="4804968"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Trade Liberalisation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4616831"/>
            <a:ext cx="17722281" cy="5266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Trade is one of the most important factors in an economies ability to grow and develop. </a:t>
            </a:r>
          </a:p>
        </p:txBody>
      </p:sp>
      <p:sp>
        <p:nvSpPr>
          <p:cNvPr name="TextBox 6" id="6"/>
          <p:cNvSpPr txBox="true"/>
          <p:nvPr/>
        </p:nvSpPr>
        <p:spPr>
          <a:xfrm rot="0">
            <a:off x="282859" y="2142093"/>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Trade Liberalisation - </a:t>
            </a:r>
            <a:r>
              <a:rPr lang="en-US" sz="2799">
                <a:solidFill>
                  <a:srgbClr val="000000"/>
                </a:solidFill>
                <a:latin typeface="Telegraf"/>
              </a:rPr>
              <a:t>When countries remove all trade barriers such as tariffs, subsidies, quotas, or administrative barriers.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32A56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8240232" y="5481919"/>
            <a:ext cx="1807535" cy="2351265"/>
          </a:xfrm>
          <a:prstGeom prst="rect">
            <a:avLst/>
          </a:prstGeom>
        </p:spPr>
      </p:pic>
      <p:sp>
        <p:nvSpPr>
          <p:cNvPr name="TextBox 3" id="3"/>
          <p:cNvSpPr txBox="true"/>
          <p:nvPr/>
        </p:nvSpPr>
        <p:spPr>
          <a:xfrm rot="0">
            <a:off x="6008709" y="8484809"/>
            <a:ext cx="6270581" cy="1017524"/>
          </a:xfrm>
          <a:prstGeom prst="rect">
            <a:avLst/>
          </a:prstGeom>
        </p:spPr>
        <p:txBody>
          <a:bodyPr anchor="t" rtlCol="false" tIns="0" lIns="0" bIns="0" rIns="0">
            <a:spAutoFit/>
          </a:bodyPr>
          <a:lstStyle/>
          <a:p>
            <a:pPr algn="ctr">
              <a:lnSpc>
                <a:spcPts val="7384"/>
              </a:lnSpc>
              <a:spcBef>
                <a:spcPct val="0"/>
              </a:spcBef>
            </a:pPr>
            <a:r>
              <a:rPr lang="en-US" sz="8204">
                <a:solidFill>
                  <a:srgbClr val="FEE000"/>
                </a:solidFill>
                <a:latin typeface="Organic"/>
              </a:rPr>
              <a:t>BANANAOMICS</a:t>
            </a:r>
          </a:p>
        </p:txBody>
      </p:sp>
      <p:sp>
        <p:nvSpPr>
          <p:cNvPr name="TextBox 4" id="4"/>
          <p:cNvSpPr txBox="true"/>
          <p:nvPr/>
        </p:nvSpPr>
        <p:spPr>
          <a:xfrm rot="0">
            <a:off x="2459558" y="3405505"/>
            <a:ext cx="12890475" cy="2310131"/>
          </a:xfrm>
          <a:prstGeom prst="rect">
            <a:avLst/>
          </a:prstGeom>
        </p:spPr>
        <p:txBody>
          <a:bodyPr anchor="t" rtlCol="false" tIns="0" lIns="0" bIns="0" rIns="0">
            <a:spAutoFit/>
          </a:bodyPr>
          <a:lstStyle/>
          <a:p>
            <a:pPr algn="ctr">
              <a:lnSpc>
                <a:spcPts val="6019"/>
              </a:lnSpc>
            </a:pPr>
            <a:r>
              <a:rPr lang="en-US" sz="4299">
                <a:solidFill>
                  <a:srgbClr val="FFFFFF"/>
                </a:solidFill>
                <a:latin typeface="Telegraf Bold"/>
              </a:rPr>
              <a:t>Visit </a:t>
            </a:r>
            <a:r>
              <a:rPr lang="en-US" sz="4299" u="sng">
                <a:solidFill>
                  <a:srgbClr val="F8CF26"/>
                </a:solidFill>
                <a:latin typeface="Telegraf Bold"/>
              </a:rPr>
              <a:t>bananaomics.com</a:t>
            </a:r>
            <a:r>
              <a:rPr lang="en-US" sz="4299">
                <a:solidFill>
                  <a:srgbClr val="FFFFFF"/>
                </a:solidFill>
                <a:latin typeface="Telegraf"/>
              </a:rPr>
              <a:t> </a:t>
            </a:r>
            <a:r>
              <a:rPr lang="en-US" sz="4299">
                <a:solidFill>
                  <a:srgbClr val="FFFFFF"/>
                </a:solidFill>
                <a:latin typeface="Telegraf Bold"/>
              </a:rPr>
              <a:t>to purchase package deals with discount prices!</a:t>
            </a:r>
          </a:p>
          <a:p>
            <a:pPr>
              <a:lnSpc>
                <a:spcPts val="6019"/>
              </a:lnSpc>
            </a:pPr>
          </a:p>
        </p:txBody>
      </p:sp>
      <p:sp>
        <p:nvSpPr>
          <p:cNvPr name="TextBox 5" id="5"/>
          <p:cNvSpPr txBox="true"/>
          <p:nvPr/>
        </p:nvSpPr>
        <p:spPr>
          <a:xfrm rot="0">
            <a:off x="893808" y="1238250"/>
            <a:ext cx="16365492" cy="1127125"/>
          </a:xfrm>
          <a:prstGeom prst="rect">
            <a:avLst/>
          </a:prstGeom>
        </p:spPr>
        <p:txBody>
          <a:bodyPr anchor="t" rtlCol="false" tIns="0" lIns="0" bIns="0" rIns="0">
            <a:spAutoFit/>
          </a:bodyPr>
          <a:lstStyle/>
          <a:p>
            <a:pPr algn="ctr">
              <a:lnSpc>
                <a:spcPts val="8359"/>
              </a:lnSpc>
            </a:pPr>
            <a:r>
              <a:rPr lang="en-US" sz="8799" spc="-439">
                <a:solidFill>
                  <a:srgbClr val="FFFFFF"/>
                </a:solidFill>
                <a:latin typeface="League Spartan"/>
              </a:rPr>
              <a:t>Enjoying The Content?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sp>
        <p:nvSpPr>
          <p:cNvPr name="TextBox 2" id="2"/>
          <p:cNvSpPr txBox="true"/>
          <p:nvPr/>
        </p:nvSpPr>
        <p:spPr>
          <a:xfrm rot="0">
            <a:off x="282859" y="3464511"/>
            <a:ext cx="17722281" cy="3612769"/>
          </a:xfrm>
          <a:prstGeom prst="rect">
            <a:avLst/>
          </a:prstGeom>
        </p:spPr>
        <p:txBody>
          <a:bodyPr anchor="t" rtlCol="false" tIns="0" lIns="0" bIns="0" rIns="0">
            <a:spAutoFit/>
          </a:bodyPr>
          <a:lstStyle/>
          <a:p>
            <a:pPr marL="604519" indent="-302260" lvl="1">
              <a:lnSpc>
                <a:spcPts val="4087"/>
              </a:lnSpc>
              <a:buFont typeface="Arial"/>
              <a:buChar char="•"/>
            </a:pPr>
            <a:r>
              <a:rPr lang="en-US" sz="2799">
                <a:solidFill>
                  <a:srgbClr val="000000"/>
                </a:solidFill>
                <a:latin typeface="Telegraf"/>
              </a:rPr>
              <a:t>Economic integration in developing countries leads to greater access to a variety of goods at theoretically lower prices and greater quality.</a:t>
            </a:r>
          </a:p>
          <a:p>
            <a:pPr marL="604519" indent="-302260" lvl="1">
              <a:lnSpc>
                <a:spcPts val="4087"/>
              </a:lnSpc>
              <a:buFont typeface="Arial"/>
              <a:buChar char="•"/>
            </a:pPr>
            <a:r>
              <a:rPr lang="en-US" sz="2799">
                <a:solidFill>
                  <a:srgbClr val="000000"/>
                </a:solidFill>
                <a:latin typeface="Telegraf"/>
              </a:rPr>
              <a:t>Increases in exports</a:t>
            </a:r>
          </a:p>
          <a:p>
            <a:pPr marL="604519" indent="-302260" lvl="1">
              <a:lnSpc>
                <a:spcPts val="4087"/>
              </a:lnSpc>
              <a:buFont typeface="Arial"/>
              <a:buChar char="•"/>
            </a:pPr>
            <a:r>
              <a:rPr lang="en-US" sz="2799">
                <a:solidFill>
                  <a:srgbClr val="000000"/>
                </a:solidFill>
                <a:latin typeface="Telegraf"/>
              </a:rPr>
              <a:t>Access to larger markets</a:t>
            </a:r>
          </a:p>
          <a:p>
            <a:pPr marL="604519" indent="-302260" lvl="1">
              <a:lnSpc>
                <a:spcPts val="4087"/>
              </a:lnSpc>
              <a:buFont typeface="Arial"/>
              <a:buChar char="•"/>
            </a:pPr>
            <a:r>
              <a:rPr lang="en-US" sz="2799">
                <a:solidFill>
                  <a:srgbClr val="000000"/>
                </a:solidFill>
                <a:latin typeface="Telegraf"/>
              </a:rPr>
              <a:t>Improved international cooperation</a:t>
            </a:r>
          </a:p>
          <a:p>
            <a:pPr marL="604519" indent="-302260" lvl="1">
              <a:lnSpc>
                <a:spcPts val="4087"/>
              </a:lnSpc>
              <a:buFont typeface="Arial"/>
              <a:buChar char="•"/>
            </a:pPr>
            <a:r>
              <a:rPr lang="en-US" sz="2799">
                <a:solidFill>
                  <a:srgbClr val="000000"/>
                </a:solidFill>
                <a:latin typeface="Telegraf"/>
              </a:rPr>
              <a:t>Efficient resource allocation</a:t>
            </a:r>
          </a:p>
          <a:p>
            <a:pPr marL="604519" indent="-302260" lvl="1">
              <a:lnSpc>
                <a:spcPts val="4087"/>
              </a:lnSpc>
              <a:buFont typeface="Arial"/>
              <a:buChar char="•"/>
            </a:pPr>
            <a:r>
              <a:rPr lang="en-US" sz="2799">
                <a:solidFill>
                  <a:srgbClr val="000000"/>
                </a:solidFill>
                <a:latin typeface="Telegraf"/>
              </a:rPr>
              <a:t>WTO involvement and support</a:t>
            </a:r>
          </a:p>
        </p:txBody>
      </p:sp>
      <p:pic>
        <p:nvPicPr>
          <p:cNvPr name="Picture 3" id="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304870" y="5323283"/>
            <a:ext cx="6199322" cy="4114800"/>
          </a:xfrm>
          <a:prstGeom prst="rect">
            <a:avLst/>
          </a:prstGeom>
        </p:spPr>
      </p:pic>
      <p:sp>
        <p:nvSpPr>
          <p:cNvPr name="TextBox 4" id="4"/>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Trade Liberalisation</a:t>
            </a:r>
          </a:p>
        </p:txBody>
      </p:sp>
      <p:sp>
        <p:nvSpPr>
          <p:cNvPr name="TextBox 5" id="5"/>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6" id="6"/>
          <p:cNvSpPr txBox="true"/>
          <p:nvPr/>
        </p:nvSpPr>
        <p:spPr>
          <a:xfrm rot="0">
            <a:off x="282859" y="2142093"/>
            <a:ext cx="17722281" cy="5266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Strenghts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554942" y="5143500"/>
            <a:ext cx="6704358"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Trade Liberalisation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3464511"/>
            <a:ext cx="17722281" cy="3098419"/>
          </a:xfrm>
          <a:prstGeom prst="rect">
            <a:avLst/>
          </a:prstGeom>
        </p:spPr>
        <p:txBody>
          <a:bodyPr anchor="t" rtlCol="false" tIns="0" lIns="0" bIns="0" rIns="0">
            <a:spAutoFit/>
          </a:bodyPr>
          <a:lstStyle/>
          <a:p>
            <a:pPr marL="604519" indent="-302260" lvl="1">
              <a:lnSpc>
                <a:spcPts val="4087"/>
              </a:lnSpc>
              <a:buFont typeface="Arial"/>
              <a:buChar char="•"/>
            </a:pPr>
            <a:r>
              <a:rPr lang="en-US" sz="2799">
                <a:solidFill>
                  <a:srgbClr val="000000"/>
                </a:solidFill>
                <a:latin typeface="Telegraf"/>
              </a:rPr>
              <a:t>Infant industries may be phased out or unable to compete</a:t>
            </a:r>
          </a:p>
          <a:p>
            <a:pPr marL="604519" indent="-302260" lvl="1">
              <a:lnSpc>
                <a:spcPts val="4087"/>
              </a:lnSpc>
              <a:buFont typeface="Arial"/>
              <a:buChar char="•"/>
            </a:pPr>
            <a:r>
              <a:rPr lang="en-US" sz="2799">
                <a:solidFill>
                  <a:srgbClr val="000000"/>
                </a:solidFill>
                <a:latin typeface="Telegraf"/>
              </a:rPr>
              <a:t>Potential increase in domestic unemployment</a:t>
            </a:r>
          </a:p>
          <a:p>
            <a:pPr marL="604519" indent="-302260" lvl="1">
              <a:lnSpc>
                <a:spcPts val="4087"/>
              </a:lnSpc>
              <a:buFont typeface="Arial"/>
              <a:buChar char="•"/>
            </a:pPr>
            <a:r>
              <a:rPr lang="en-US" sz="2799">
                <a:solidFill>
                  <a:srgbClr val="000000"/>
                </a:solidFill>
                <a:latin typeface="Telegraf"/>
              </a:rPr>
              <a:t>More reliant on foreign imports</a:t>
            </a:r>
          </a:p>
          <a:p>
            <a:pPr marL="604519" indent="-302260" lvl="1">
              <a:lnSpc>
                <a:spcPts val="4087"/>
              </a:lnSpc>
              <a:buFont typeface="Arial"/>
              <a:buChar char="•"/>
            </a:pPr>
            <a:r>
              <a:rPr lang="en-US" sz="2799">
                <a:solidFill>
                  <a:srgbClr val="000000"/>
                </a:solidFill>
                <a:latin typeface="Telegraf"/>
              </a:rPr>
              <a:t>Potential exposure to dumping</a:t>
            </a:r>
          </a:p>
          <a:p>
            <a:pPr marL="604519" indent="-302260" lvl="1">
              <a:lnSpc>
                <a:spcPts val="4087"/>
              </a:lnSpc>
              <a:buFont typeface="Arial"/>
              <a:buChar char="•"/>
            </a:pPr>
            <a:r>
              <a:rPr lang="en-US" sz="2799">
                <a:solidFill>
                  <a:srgbClr val="000000"/>
                </a:solidFill>
                <a:latin typeface="Telegraf"/>
              </a:rPr>
              <a:t>Loss of tariff revenue for the government</a:t>
            </a:r>
          </a:p>
          <a:p>
            <a:pPr marL="604519" indent="-302260" lvl="1">
              <a:lnSpc>
                <a:spcPts val="4087"/>
              </a:lnSpc>
              <a:buFont typeface="Arial"/>
              <a:buChar char="•"/>
            </a:pPr>
            <a:r>
              <a:rPr lang="en-US" sz="2799">
                <a:solidFill>
                  <a:srgbClr val="000000"/>
                </a:solidFill>
                <a:latin typeface="Telegraf"/>
              </a:rPr>
              <a:t>More difficult to protect population safety</a:t>
            </a:r>
          </a:p>
        </p:txBody>
      </p:sp>
      <p:sp>
        <p:nvSpPr>
          <p:cNvPr name="TextBox 6" id="6"/>
          <p:cNvSpPr txBox="true"/>
          <p:nvPr/>
        </p:nvSpPr>
        <p:spPr>
          <a:xfrm rot="0">
            <a:off x="282859" y="2142093"/>
            <a:ext cx="17722281" cy="526669"/>
          </a:xfrm>
          <a:prstGeom prst="rect">
            <a:avLst/>
          </a:prstGeom>
        </p:spPr>
        <p:txBody>
          <a:bodyPr anchor="t" rtlCol="false" tIns="0" lIns="0" bIns="0" rIns="0">
            <a:spAutoFit/>
          </a:bodyPr>
          <a:lstStyle/>
          <a:p>
            <a:pPr algn="ctr">
              <a:lnSpc>
                <a:spcPts val="4087"/>
              </a:lnSpc>
            </a:pPr>
            <a:r>
              <a:rPr lang="en-US" sz="2799" u="sng">
                <a:solidFill>
                  <a:srgbClr val="000000"/>
                </a:solidFill>
                <a:latin typeface="Telegraf Bold"/>
              </a:rPr>
              <a:t>Limitations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143500"/>
            <a:ext cx="4114800"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Diversification</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086600" y="5410405"/>
            <a:ext cx="4114800" cy="4114800"/>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Diversification</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3464511"/>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a:rPr>
              <a:t>Diversification allows developing countries to be protected from economic shocks to specific sectors, reduce exchange rate fluctuations, and promote the growth of sectors outside of the primary sector. </a:t>
            </a:r>
          </a:p>
        </p:txBody>
      </p:sp>
      <p:sp>
        <p:nvSpPr>
          <p:cNvPr name="TextBox 6" id="6"/>
          <p:cNvSpPr txBox="true"/>
          <p:nvPr/>
        </p:nvSpPr>
        <p:spPr>
          <a:xfrm rot="0">
            <a:off x="282859" y="2142093"/>
            <a:ext cx="17722281" cy="52666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Most developing countries lack the variety of production and exports.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302627" y="5143500"/>
            <a:ext cx="3682746" cy="4114800"/>
          </a:xfrm>
          <a:prstGeom prst="rect">
            <a:avLst/>
          </a:prstGeom>
        </p:spPr>
      </p:pic>
      <p:grpSp>
        <p:nvGrpSpPr>
          <p:cNvPr name="Group 3" id="3"/>
          <p:cNvGrpSpPr/>
          <p:nvPr/>
        </p:nvGrpSpPr>
        <p:grpSpPr>
          <a:xfrm rot="0">
            <a:off x="1692963" y="2755975"/>
            <a:ext cx="14902073" cy="1851880"/>
            <a:chOff x="0" y="0"/>
            <a:chExt cx="19869431" cy="2469173"/>
          </a:xfrm>
        </p:grpSpPr>
        <p:sp>
          <p:nvSpPr>
            <p:cNvPr name="TextBox 4" id="4"/>
            <p:cNvSpPr txBox="true"/>
            <p:nvPr/>
          </p:nvSpPr>
          <p:spPr>
            <a:xfrm rot="0">
              <a:off x="0" y="-171450"/>
              <a:ext cx="19869431" cy="1956224"/>
            </a:xfrm>
            <a:prstGeom prst="rect">
              <a:avLst/>
            </a:prstGeom>
          </p:spPr>
          <p:txBody>
            <a:bodyPr anchor="t" rtlCol="false" tIns="0" lIns="0" bIns="0" rIns="0">
              <a:spAutoFit/>
            </a:bodyPr>
            <a:lstStyle/>
            <a:p>
              <a:pPr algn="ctr">
                <a:lnSpc>
                  <a:spcPts val="12319"/>
                </a:lnSpc>
              </a:pPr>
              <a:r>
                <a:rPr lang="en-US" sz="8799" spc="-439">
                  <a:solidFill>
                    <a:srgbClr val="000000"/>
                  </a:solidFill>
                  <a:latin typeface="League Spartan"/>
                </a:rPr>
                <a:t>Social Enterprise</a:t>
              </a:r>
            </a:p>
          </p:txBody>
        </p:sp>
        <p:sp>
          <p:nvSpPr>
            <p:cNvPr name="TextBox 5" id="5"/>
            <p:cNvSpPr txBox="true"/>
            <p:nvPr/>
          </p:nvSpPr>
          <p:spPr>
            <a:xfrm rot="0">
              <a:off x="0" y="1981493"/>
              <a:ext cx="19869431" cy="487680"/>
            </a:xfrm>
            <a:prstGeom prst="rect">
              <a:avLst/>
            </a:prstGeom>
          </p:spPr>
          <p:txBody>
            <a:bodyPr anchor="t" rtlCol="false" tIns="0" lIns="0" bIns="0" rIns="0">
              <a:spAutoFit/>
            </a:bodyPr>
            <a:lstStyle/>
            <a:p>
              <a:pPr algn="ctr">
                <a:lnSpc>
                  <a:spcPts val="3022"/>
                </a:lnSpc>
              </a:pPr>
            </a:p>
          </p:txBody>
        </p:sp>
      </p:grpSp>
      <p:sp>
        <p:nvSpPr>
          <p:cNvPr name="TextBox 6" id="6"/>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7F7F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470445" y="5068828"/>
            <a:ext cx="3347109" cy="2988056"/>
          </a:xfrm>
          <a:prstGeom prst="rect">
            <a:avLst/>
          </a:prstGeom>
        </p:spPr>
      </p:pic>
      <p:sp>
        <p:nvSpPr>
          <p:cNvPr name="TextBox 3" id="3"/>
          <p:cNvSpPr txBox="true"/>
          <p:nvPr/>
        </p:nvSpPr>
        <p:spPr>
          <a:xfrm rot="0">
            <a:off x="969289" y="483125"/>
            <a:ext cx="16349422" cy="711200"/>
          </a:xfrm>
          <a:prstGeom prst="rect">
            <a:avLst/>
          </a:prstGeom>
        </p:spPr>
        <p:txBody>
          <a:bodyPr anchor="t" rtlCol="false" tIns="0" lIns="0" bIns="0" rIns="0">
            <a:spAutoFit/>
          </a:bodyPr>
          <a:lstStyle/>
          <a:p>
            <a:pPr algn="ctr">
              <a:lnSpc>
                <a:spcPts val="5320"/>
              </a:lnSpc>
            </a:pPr>
            <a:r>
              <a:rPr lang="en-US" sz="5600" spc="-280">
                <a:solidFill>
                  <a:srgbClr val="000000"/>
                </a:solidFill>
                <a:latin typeface="League Spartan"/>
              </a:rPr>
              <a:t>Social Enterprise</a:t>
            </a:r>
          </a:p>
        </p:txBody>
      </p:sp>
      <p:sp>
        <p:nvSpPr>
          <p:cNvPr name="TextBox 4" id="4"/>
          <p:cNvSpPr txBox="true"/>
          <p:nvPr/>
        </p:nvSpPr>
        <p:spPr>
          <a:xfrm rot="0">
            <a:off x="-1863514" y="10069830"/>
            <a:ext cx="5784428" cy="217170"/>
          </a:xfrm>
          <a:prstGeom prst="rect">
            <a:avLst/>
          </a:prstGeom>
        </p:spPr>
        <p:txBody>
          <a:bodyPr anchor="t" rtlCol="false" tIns="0" lIns="0" bIns="0" rIns="0">
            <a:spAutoFit/>
          </a:bodyPr>
          <a:lstStyle/>
          <a:p>
            <a:pPr algn="ctr">
              <a:lnSpc>
                <a:spcPts val="1679"/>
              </a:lnSpc>
            </a:pPr>
            <a:r>
              <a:rPr lang="en-US" sz="1200">
                <a:solidFill>
                  <a:srgbClr val="000000"/>
                </a:solidFill>
                <a:latin typeface="Arimo"/>
              </a:rPr>
              <a:t>Copyright Bananaomics</a:t>
            </a:r>
          </a:p>
        </p:txBody>
      </p:sp>
      <p:sp>
        <p:nvSpPr>
          <p:cNvPr name="TextBox 5" id="5"/>
          <p:cNvSpPr txBox="true"/>
          <p:nvPr/>
        </p:nvSpPr>
        <p:spPr>
          <a:xfrm rot="0">
            <a:off x="282859" y="3837309"/>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a:rPr>
              <a:t>Social enterprises earn profit but typically put the profits back into their social objective. They are typically classified as for-profit or not-for-profit organizations.</a:t>
            </a:r>
          </a:p>
        </p:txBody>
      </p:sp>
      <p:sp>
        <p:nvSpPr>
          <p:cNvPr name="TextBox 6" id="6"/>
          <p:cNvSpPr txBox="true"/>
          <p:nvPr/>
        </p:nvSpPr>
        <p:spPr>
          <a:xfrm rot="0">
            <a:off x="282859" y="1681165"/>
            <a:ext cx="17722281" cy="20697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Bold"/>
              </a:rPr>
              <a:t>A company whose main objective is to have a </a:t>
            </a:r>
            <a:r>
              <a:rPr lang="en-US" sz="2799">
                <a:solidFill>
                  <a:srgbClr val="000000"/>
                </a:solidFill>
                <a:latin typeface="Telegraf Bold"/>
              </a:rPr>
              <a:t>social impact rather than to make a profit for their owners or shareholders. It operates by providing goods and services for the market in an entrepreneurial and innovative fashion and uses its profits primarily to achieve social</a:t>
            </a:r>
            <a:r>
              <a:rPr lang="en-US" sz="2799">
                <a:solidFill>
                  <a:srgbClr val="000000"/>
                </a:solidFill>
                <a:latin typeface="Telegraf"/>
              </a:rPr>
              <a:t> </a:t>
            </a:r>
            <a:r>
              <a:rPr lang="en-US" sz="2799">
                <a:solidFill>
                  <a:srgbClr val="000000"/>
                </a:solidFill>
                <a:latin typeface="Telegraf Bold"/>
              </a:rPr>
              <a:t>objectives.</a:t>
            </a:r>
          </a:p>
          <a:p>
            <a:pPr algn="ctr">
              <a:lnSpc>
                <a:spcPts val="4087"/>
              </a:lnSpc>
            </a:pPr>
          </a:p>
        </p:txBody>
      </p:sp>
      <p:sp>
        <p:nvSpPr>
          <p:cNvPr name="TextBox 7" id="7"/>
          <p:cNvSpPr txBox="true"/>
          <p:nvPr/>
        </p:nvSpPr>
        <p:spPr>
          <a:xfrm rot="0">
            <a:off x="282859" y="8217281"/>
            <a:ext cx="17722281" cy="1041019"/>
          </a:xfrm>
          <a:prstGeom prst="rect">
            <a:avLst/>
          </a:prstGeom>
        </p:spPr>
        <p:txBody>
          <a:bodyPr anchor="t" rtlCol="false" tIns="0" lIns="0" bIns="0" rIns="0">
            <a:spAutoFit/>
          </a:bodyPr>
          <a:lstStyle/>
          <a:p>
            <a:pPr algn="ctr">
              <a:lnSpc>
                <a:spcPts val="4087"/>
              </a:lnSpc>
            </a:pPr>
            <a:r>
              <a:rPr lang="en-US" sz="2799">
                <a:solidFill>
                  <a:srgbClr val="000000"/>
                </a:solidFill>
                <a:latin typeface="Telegraf"/>
              </a:rPr>
              <a:t>Social enterprises strive to provide essential goods, services, or resources in areas where local businesses or government intervention has failed.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DAFFvu86Jlk</dc:identifier>
  <dcterms:modified xsi:type="dcterms:W3CDTF">2011-08-01T06:04:30Z</dcterms:modified>
  <cp:revision>1</cp:revision>
  <dc:title>4.10 Economic Growth/Development Strategies</dc:title>
</cp:coreProperties>
</file>